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9" r:id="rId1"/>
  </p:sldMasterIdLst>
  <p:notesMasterIdLst>
    <p:notesMasterId r:id="rId18"/>
  </p:notesMasterIdLst>
  <p:sldIdLst>
    <p:sldId id="295" r:id="rId2"/>
    <p:sldId id="265" r:id="rId3"/>
    <p:sldId id="280" r:id="rId4"/>
    <p:sldId id="302" r:id="rId5"/>
    <p:sldId id="272" r:id="rId6"/>
    <p:sldId id="257" r:id="rId7"/>
    <p:sldId id="274" r:id="rId8"/>
    <p:sldId id="303" r:id="rId9"/>
    <p:sldId id="301" r:id="rId10"/>
    <p:sldId id="275" r:id="rId11"/>
    <p:sldId id="290" r:id="rId12"/>
    <p:sldId id="276" r:id="rId13"/>
    <p:sldId id="286" r:id="rId14"/>
    <p:sldId id="288" r:id="rId15"/>
    <p:sldId id="291" r:id="rId16"/>
    <p:sldId id="300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8DF2E5EB-C819-4C40-8FA9-D01CB90A9FC7}">
          <p14:sldIdLst>
            <p14:sldId id="295"/>
            <p14:sldId id="265"/>
            <p14:sldId id="280"/>
            <p14:sldId id="302"/>
            <p14:sldId id="272"/>
            <p14:sldId id="257"/>
            <p14:sldId id="274"/>
            <p14:sldId id="303"/>
            <p14:sldId id="301"/>
            <p14:sldId id="275"/>
            <p14:sldId id="290"/>
            <p14:sldId id="276"/>
            <p14:sldId id="286"/>
            <p14:sldId id="288"/>
            <p14:sldId id="291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39552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1D823-1DA9-4B08-AA76-4601CD80EFCE}" type="datetimeFigureOut">
              <a:rPr lang="fr-FR" smtClean="0"/>
              <a:t>20/02/2018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AB243-634F-40E5-AE94-75BFACF0CA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427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55FC-A69F-46E1-ABFC-35FEBAFD2766}" type="datetimeFigureOut">
              <a:rPr lang="fr-FR" smtClean="0"/>
              <a:t>20/02/2018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AEE8-1155-4382-AA98-0E8D768722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65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55FC-A69F-46E1-ABFC-35FEBAFD2766}" type="datetimeFigureOut">
              <a:rPr lang="fr-FR" smtClean="0"/>
              <a:t>20/02/2018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AEE8-1155-4382-AA98-0E8D768722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755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55FC-A69F-46E1-ABFC-35FEBAFD2766}" type="datetimeFigureOut">
              <a:rPr lang="fr-FR" smtClean="0"/>
              <a:t>20/02/2018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AEE8-1155-4382-AA98-0E8D768722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798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55FC-A69F-46E1-ABFC-35FEBAFD2766}" type="datetimeFigureOut">
              <a:rPr lang="fr-FR" smtClean="0"/>
              <a:t>20/02/2018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AEE8-1155-4382-AA98-0E8D768722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85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55FC-A69F-46E1-ABFC-35FEBAFD2766}" type="datetimeFigureOut">
              <a:rPr lang="fr-FR" smtClean="0"/>
              <a:t>20/02/2018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AEE8-1155-4382-AA98-0E8D768722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073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55FC-A69F-46E1-ABFC-35FEBAFD2766}" type="datetimeFigureOut">
              <a:rPr lang="fr-FR" smtClean="0"/>
              <a:t>20/02/2018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AEE8-1155-4382-AA98-0E8D768722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42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55FC-A69F-46E1-ABFC-35FEBAFD2766}" type="datetimeFigureOut">
              <a:rPr lang="fr-FR" smtClean="0"/>
              <a:t>20/02/2018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AEE8-1155-4382-AA98-0E8D768722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393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55FC-A69F-46E1-ABFC-35FEBAFD2766}" type="datetimeFigureOut">
              <a:rPr lang="fr-FR" smtClean="0"/>
              <a:t>20/02/2018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AEE8-1155-4382-AA98-0E8D768722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100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55FC-A69F-46E1-ABFC-35FEBAFD2766}" type="datetimeFigureOut">
              <a:rPr lang="fr-FR" smtClean="0"/>
              <a:t>20/02/2018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AEE8-1155-4382-AA98-0E8D768722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460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55FC-A69F-46E1-ABFC-35FEBAFD2766}" type="datetimeFigureOut">
              <a:rPr lang="fr-FR" smtClean="0"/>
              <a:t>20/02/2018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AEE8-1155-4382-AA98-0E8D768722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44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55FC-A69F-46E1-ABFC-35FEBAFD2766}" type="datetimeFigureOut">
              <a:rPr lang="fr-FR" smtClean="0"/>
              <a:t>20/02/2018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AEE8-1155-4382-AA98-0E8D768722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088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755FC-A69F-46E1-ABFC-35FEBAFD2766}" type="datetimeFigureOut">
              <a:rPr lang="fr-FR" smtClean="0"/>
              <a:t>20/02/2018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2AEE8-1155-4382-AA98-0E8D768722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37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-180528" y="1413573"/>
            <a:ext cx="3328796" cy="10408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1000"/>
              </a:spcBef>
            </a:pPr>
            <a:r>
              <a:rPr lang="fr-FR" sz="1000" b="1" dirty="0" smtClean="0">
                <a:solidFill>
                  <a:schemeClr val="tx1"/>
                </a:solidFill>
                <a:latin typeface="Constantia" panose="02030602050306030303" pitchFamily="18" charset="0"/>
                <a:ea typeface="Calibri"/>
                <a:cs typeface="Times New Roman"/>
              </a:rPr>
              <a:t/>
            </a:r>
            <a:br>
              <a:rPr lang="fr-FR" sz="1000" b="1" dirty="0" smtClean="0">
                <a:solidFill>
                  <a:schemeClr val="tx1"/>
                </a:solidFill>
                <a:latin typeface="Constantia" panose="02030602050306030303" pitchFamily="18" charset="0"/>
                <a:ea typeface="Calibri"/>
                <a:cs typeface="Times New Roman"/>
              </a:rPr>
            </a:br>
            <a:r>
              <a:rPr lang="fr-FR" sz="1400" b="1" i="1" dirty="0" smtClean="0">
                <a:solidFill>
                  <a:schemeClr val="tx1"/>
                </a:solidFill>
                <a:latin typeface="Constantia" panose="02030602050306030303" pitchFamily="18" charset="0"/>
                <a:ea typeface="Times New Roman"/>
                <a:cs typeface="Times New Roman"/>
              </a:rPr>
              <a:t/>
            </a:r>
            <a:br>
              <a:rPr lang="fr-FR" sz="1400" b="1" i="1" dirty="0" smtClean="0">
                <a:solidFill>
                  <a:schemeClr val="tx1"/>
                </a:solidFill>
                <a:latin typeface="Constantia" panose="02030602050306030303" pitchFamily="18" charset="0"/>
                <a:ea typeface="Times New Roman"/>
                <a:cs typeface="Times New Roman"/>
              </a:rPr>
            </a:br>
            <a:r>
              <a:rPr lang="fr-FR" sz="1400" b="1" dirty="0" smtClean="0">
                <a:solidFill>
                  <a:schemeClr val="tx1"/>
                </a:solidFill>
                <a:latin typeface="Constantia" panose="02030602050306030303" pitchFamily="18" charset="0"/>
                <a:ea typeface="Calibri"/>
                <a:cs typeface="Times New Roman"/>
              </a:rPr>
              <a:t>    DIRECTION DU COMMERCE EXTERIEUR</a:t>
            </a:r>
            <a:endParaRPr lang="fr-FR" sz="700" b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6918" y="5255896"/>
            <a:ext cx="524426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fr-FR" b="1" dirty="0">
                <a:latin typeface="Constantia" panose="02030602050306030303" pitchFamily="18" charset="0"/>
              </a:rPr>
              <a:t>Madame Assome Aminata DIATTA,</a:t>
            </a:r>
          </a:p>
          <a:p>
            <a:pPr algn="r"/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Directeur  du Commerce Extérieur du Sénégal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196911" y="2250041"/>
            <a:ext cx="8570157" cy="3456379"/>
            <a:chOff x="196911" y="1678737"/>
            <a:chExt cx="8570157" cy="3456379"/>
          </a:xfrm>
        </p:grpSpPr>
        <p:sp>
          <p:nvSpPr>
            <p:cNvPr id="9" name="Forme libre 8"/>
            <p:cNvSpPr/>
            <p:nvPr/>
          </p:nvSpPr>
          <p:spPr>
            <a:xfrm>
              <a:off x="3026234" y="2296252"/>
              <a:ext cx="5740834" cy="2333403"/>
            </a:xfrm>
            <a:custGeom>
              <a:avLst/>
              <a:gdLst>
                <a:gd name="connsiteX0" fmla="*/ 0 w 6080760"/>
                <a:gd name="connsiteY0" fmla="*/ 0 h 1440151"/>
                <a:gd name="connsiteX1" fmla="*/ 5360685 w 6080760"/>
                <a:gd name="connsiteY1" fmla="*/ 0 h 1440151"/>
                <a:gd name="connsiteX2" fmla="*/ 6080760 w 6080760"/>
                <a:gd name="connsiteY2" fmla="*/ 720076 h 1440151"/>
                <a:gd name="connsiteX3" fmla="*/ 5360685 w 6080760"/>
                <a:gd name="connsiteY3" fmla="*/ 1440151 h 1440151"/>
                <a:gd name="connsiteX4" fmla="*/ 0 w 6080760"/>
                <a:gd name="connsiteY4" fmla="*/ 1440151 h 1440151"/>
                <a:gd name="connsiteX5" fmla="*/ 0 w 6080760"/>
                <a:gd name="connsiteY5" fmla="*/ 0 h 144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760" h="1440151">
                  <a:moveTo>
                    <a:pt x="6080760" y="1440150"/>
                  </a:moveTo>
                  <a:lnTo>
                    <a:pt x="720075" y="1440150"/>
                  </a:lnTo>
                  <a:lnTo>
                    <a:pt x="0" y="720075"/>
                  </a:lnTo>
                  <a:lnTo>
                    <a:pt x="720075" y="1"/>
                  </a:lnTo>
                  <a:lnTo>
                    <a:pt x="6080760" y="1"/>
                  </a:lnTo>
                  <a:lnTo>
                    <a:pt x="6080760" y="1440150"/>
                  </a:ln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710842" tIns="247650" rIns="462280" bIns="247651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7200" b="1" i="1" kern="1200" dirty="0"/>
            </a:p>
          </p:txBody>
        </p:sp>
        <p:sp>
          <p:nvSpPr>
            <p:cNvPr id="10" name="Ellipse 9"/>
            <p:cNvSpPr/>
            <p:nvPr/>
          </p:nvSpPr>
          <p:spPr>
            <a:xfrm>
              <a:off x="196911" y="1678737"/>
              <a:ext cx="3474989" cy="3456379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9000" r="-39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1" name="Rectangle 10"/>
          <p:cNvSpPr/>
          <p:nvPr/>
        </p:nvSpPr>
        <p:spPr>
          <a:xfrm>
            <a:off x="163085" y="-48653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b="1" i="1" dirty="0">
                <a:latin typeface="Constantia" panose="02030602050306030303" pitchFamily="18" charset="0"/>
                <a:ea typeface="Times New Roman"/>
                <a:cs typeface="Times New Roman"/>
              </a:rPr>
              <a:t>REPUBLIQUE DU SENEGAL                                                  </a:t>
            </a:r>
            <a:br>
              <a:rPr lang="fr-FR" sz="1600" b="1" i="1" dirty="0">
                <a:latin typeface="Constantia" panose="02030602050306030303" pitchFamily="18" charset="0"/>
                <a:ea typeface="Times New Roman"/>
                <a:cs typeface="Times New Roman"/>
              </a:rPr>
            </a:br>
            <a:r>
              <a:rPr lang="fr-FR" sz="1200" b="1" dirty="0">
                <a:latin typeface="Constantia" panose="02030602050306030303" pitchFamily="18" charset="0"/>
                <a:ea typeface="Calibri"/>
                <a:cs typeface="Times New Roman"/>
              </a:rPr>
              <a:t>Un Peuple – Un But – Une </a:t>
            </a:r>
            <a:r>
              <a:rPr lang="fr-FR" sz="1200" b="1" dirty="0" smtClean="0">
                <a:latin typeface="Constantia" panose="02030602050306030303" pitchFamily="18" charset="0"/>
                <a:ea typeface="Calibri"/>
                <a:cs typeface="Times New Roman"/>
              </a:rPr>
              <a:t>Foi</a:t>
            </a:r>
            <a:r>
              <a:rPr lang="fr-FR" b="1" dirty="0">
                <a:latin typeface="Constantia" panose="02030602050306030303" pitchFamily="18" charset="0"/>
                <a:ea typeface="Calibri"/>
                <a:cs typeface="Times New Roman"/>
              </a:rPr>
              <a:t/>
            </a:r>
            <a:br>
              <a:rPr lang="fr-FR" b="1" dirty="0">
                <a:latin typeface="Constantia" panose="02030602050306030303" pitchFamily="18" charset="0"/>
                <a:ea typeface="Calibri"/>
                <a:cs typeface="Times New Roman"/>
              </a:rPr>
            </a:br>
            <a:endParaRPr lang="fr-FR" dirty="0"/>
          </a:p>
        </p:txBody>
      </p:sp>
      <p:pic>
        <p:nvPicPr>
          <p:cNvPr id="12" name="rg_hi" descr="Description : http://t3.gstatic.com/images?q=tbn:ANd9GcTiqmAW3uBDXGA4xhU7oi46vEctH-hpFfQ6W4pujCB07WDDuAn6x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2002"/>
            <a:ext cx="1234565" cy="59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-674427" y="1044241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000"/>
              </a:spcBef>
            </a:pPr>
            <a:r>
              <a:rPr lang="fr-FR" sz="1400" b="1" dirty="0">
                <a:latin typeface="Constantia" panose="02030602050306030303" pitchFamily="18" charset="0"/>
                <a:ea typeface="Times New Roman"/>
                <a:cs typeface="Times New Roman"/>
              </a:rPr>
              <a:t>Ministère du Commerce,</a:t>
            </a:r>
            <a:br>
              <a:rPr lang="fr-FR" sz="1400" b="1" dirty="0">
                <a:latin typeface="Constantia" panose="02030602050306030303" pitchFamily="18" charset="0"/>
                <a:ea typeface="Times New Roman"/>
                <a:cs typeface="Times New Roman"/>
              </a:rPr>
            </a:br>
            <a:r>
              <a:rPr lang="fr-FR" sz="1400" b="1" dirty="0">
                <a:latin typeface="Constantia" panose="02030602050306030303" pitchFamily="18" charset="0"/>
                <a:ea typeface="Times New Roman"/>
                <a:cs typeface="Times New Roman"/>
              </a:rPr>
              <a:t> de la Consommation,                                               </a:t>
            </a:r>
            <a:r>
              <a:rPr lang="fr-FR" sz="1400" b="1" i="1" dirty="0">
                <a:latin typeface="Constantia" panose="02030602050306030303" pitchFamily="18" charset="0"/>
                <a:ea typeface="Times New Roman"/>
                <a:cs typeface="Times New Roman"/>
              </a:rPr>
              <a:t/>
            </a:r>
            <a:br>
              <a:rPr lang="fr-FR" sz="1400" b="1" i="1" dirty="0">
                <a:latin typeface="Constantia" panose="02030602050306030303" pitchFamily="18" charset="0"/>
                <a:ea typeface="Times New Roman"/>
                <a:cs typeface="Times New Roman"/>
              </a:rPr>
            </a:br>
            <a:r>
              <a:rPr lang="fr-FR" sz="1400" b="1" i="1" dirty="0" smtClean="0">
                <a:latin typeface="Constantia" panose="02030602050306030303" pitchFamily="18" charset="0"/>
                <a:ea typeface="Times New Roman"/>
                <a:cs typeface="Times New Roman"/>
              </a:rPr>
              <a:t>du Secteur </a:t>
            </a:r>
            <a:r>
              <a:rPr lang="fr-FR" sz="1400" b="1" i="1" dirty="0">
                <a:latin typeface="Constantia" panose="02030602050306030303" pitchFamily="18" charset="0"/>
                <a:ea typeface="Times New Roman"/>
                <a:cs typeface="Times New Roman"/>
              </a:rPr>
              <a:t>I</a:t>
            </a:r>
            <a:r>
              <a:rPr lang="fr-FR" sz="1400" b="1" i="1" dirty="0" smtClean="0">
                <a:latin typeface="Constantia" panose="02030602050306030303" pitchFamily="18" charset="0"/>
                <a:ea typeface="Times New Roman"/>
                <a:cs typeface="Times New Roman"/>
              </a:rPr>
              <a:t>nformel </a:t>
            </a:r>
            <a:r>
              <a:rPr lang="fr-FR" sz="1400" b="1" dirty="0" smtClean="0">
                <a:latin typeface="Constantia" panose="02030602050306030303" pitchFamily="18" charset="0"/>
                <a:ea typeface="Times New Roman"/>
                <a:cs typeface="Times New Roman"/>
              </a:rPr>
              <a:t>et </a:t>
            </a:r>
            <a:r>
              <a:rPr lang="fr-FR" sz="1400" b="1" dirty="0">
                <a:latin typeface="Constantia" panose="02030602050306030303" pitchFamily="18" charset="0"/>
                <a:ea typeface="Times New Roman"/>
                <a:cs typeface="Times New Roman"/>
              </a:rPr>
              <a:t>des PME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347864" y="1124901"/>
            <a:ext cx="53430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Projet : </a:t>
            </a:r>
          </a:p>
          <a:p>
            <a:pPr algn="ctr"/>
            <a:r>
              <a:rPr lang="fr-FR" sz="2400" b="1" i="1" dirty="0" smtClean="0">
                <a:latin typeface="Constantia" panose="02030602050306030303" pitchFamily="18" charset="0"/>
              </a:rPr>
              <a:t>Renforcement </a:t>
            </a:r>
            <a:r>
              <a:rPr lang="fr-FR" sz="2400" b="1" i="1" dirty="0">
                <a:latin typeface="Constantia" panose="02030602050306030303" pitchFamily="18" charset="0"/>
              </a:rPr>
              <a:t>des capacités commerciales du Sénégal : </a:t>
            </a:r>
            <a:endParaRPr lang="fr-FR" sz="2400" dirty="0"/>
          </a:p>
        </p:txBody>
      </p:sp>
      <p:sp>
        <p:nvSpPr>
          <p:cNvPr id="15" name="Rectangle 14"/>
          <p:cNvSpPr/>
          <p:nvPr/>
        </p:nvSpPr>
        <p:spPr>
          <a:xfrm>
            <a:off x="4049339" y="3212493"/>
            <a:ext cx="4572000" cy="16435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800" b="1" i="1" dirty="0">
                <a:solidFill>
                  <a:schemeClr val="bg1"/>
                </a:solidFill>
                <a:latin typeface="Constantia" panose="02030602050306030303" pitchFamily="18" charset="0"/>
              </a:rPr>
              <a:t>Facilitation des échanges </a:t>
            </a:r>
            <a:r>
              <a:rPr lang="fr-FR" sz="2800" b="1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; </a:t>
            </a:r>
            <a:r>
              <a:rPr lang="fr-FR" sz="2800" b="1" i="1" dirty="0">
                <a:solidFill>
                  <a:schemeClr val="bg1"/>
                </a:solidFill>
                <a:latin typeface="Constantia" panose="02030602050306030303" pitchFamily="18" charset="0"/>
              </a:rPr>
              <a:t>Accès au marché </a:t>
            </a:r>
            <a:r>
              <a:rPr lang="fr-FR" sz="2800" b="1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et Mesures </a:t>
            </a:r>
            <a:r>
              <a:rPr lang="fr-FR" sz="2800" b="1" i="1" dirty="0">
                <a:solidFill>
                  <a:schemeClr val="bg1"/>
                </a:solidFill>
                <a:latin typeface="Constantia" panose="02030602050306030303" pitchFamily="18" charset="0"/>
              </a:rPr>
              <a:t>de défense commerciale </a:t>
            </a:r>
            <a:endParaRPr lang="fr-FR" sz="7200" b="1" i="1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2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43" t="7613" r="39522" b="70981"/>
          <a:stretch/>
        </p:blipFill>
        <p:spPr>
          <a:xfrm>
            <a:off x="0" y="5843572"/>
            <a:ext cx="3709117" cy="1014428"/>
          </a:xfrm>
          <a:prstGeom prst="rect">
            <a:avLst/>
          </a:prstGeom>
        </p:spPr>
      </p:pic>
      <p:pic>
        <p:nvPicPr>
          <p:cNvPr id="17" name="Picture 5" descr="X:\TRADECOM II\Communication&amp;Visibility\Logo\LOGO MOTTO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0360"/>
            <a:ext cx="4625209" cy="9045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934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83568" y="116632"/>
            <a:ext cx="7886700" cy="132556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fr-FR" sz="3600" b="1" dirty="0">
                <a:latin typeface="Constantia" panose="02030602050306030303" pitchFamily="18" charset="0"/>
                <a:ea typeface="Calibri"/>
                <a:cs typeface="Times New Roman"/>
              </a:rPr>
              <a:t>A. Composante 2: </a:t>
            </a:r>
            <a:r>
              <a:rPr lang="fr-FR" sz="3600" b="1" dirty="0" smtClean="0">
                <a:latin typeface="Constantia" panose="02030602050306030303" pitchFamily="18" charset="0"/>
                <a:ea typeface="Calibri"/>
                <a:cs typeface="Times New Roman"/>
              </a:rPr>
              <a:t/>
            </a:r>
            <a:br>
              <a:rPr lang="fr-FR" sz="3600" b="1" dirty="0" smtClean="0">
                <a:latin typeface="Constantia" panose="02030602050306030303" pitchFamily="18" charset="0"/>
                <a:ea typeface="Calibri"/>
                <a:cs typeface="Times New Roman"/>
              </a:rPr>
            </a:br>
            <a:r>
              <a:rPr lang="fr-FR" sz="3600" b="1" dirty="0" smtClean="0">
                <a:latin typeface="Constantia" panose="02030602050306030303" pitchFamily="18" charset="0"/>
                <a:ea typeface="Calibri"/>
                <a:cs typeface="Times New Roman"/>
              </a:rPr>
              <a:t>Subventions </a:t>
            </a:r>
            <a:r>
              <a:rPr lang="fr-FR" sz="3600" b="1" dirty="0">
                <a:latin typeface="Constantia" panose="02030602050306030303" pitchFamily="18" charset="0"/>
                <a:ea typeface="Calibri"/>
                <a:cs typeface="Times New Roman"/>
              </a:rPr>
              <a:t>aux pêcheries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139952" y="1494591"/>
            <a:ext cx="5007114" cy="560681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800" dirty="0" smtClean="0">
                <a:latin typeface="Candara" panose="020E0502030303020204" pitchFamily="34" charset="0"/>
              </a:rPr>
              <a:t>Objectifs majeurs 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dirty="0" smtClean="0">
                <a:latin typeface="Candara" panose="020E0502030303020204" pitchFamily="34" charset="0"/>
              </a:rPr>
              <a:t>étude </a:t>
            </a:r>
            <a:r>
              <a:rPr lang="fr-FR" sz="2800" dirty="0" smtClean="0">
                <a:latin typeface="Candara" panose="020E0502030303020204" pitchFamily="34" charset="0"/>
              </a:rPr>
              <a:t>sur </a:t>
            </a:r>
            <a:r>
              <a:rPr lang="fr-FR" sz="2800" dirty="0">
                <a:latin typeface="Candara" panose="020E0502030303020204" pitchFamily="34" charset="0"/>
              </a:rPr>
              <a:t>les gains et </a:t>
            </a:r>
            <a:r>
              <a:rPr lang="fr-FR" sz="2800" dirty="0" smtClean="0">
                <a:latin typeface="Candara" panose="020E0502030303020204" pitchFamily="34" charset="0"/>
              </a:rPr>
              <a:t>pertes liés aux  </a:t>
            </a:r>
            <a:r>
              <a:rPr lang="fr-FR" sz="2800" dirty="0">
                <a:latin typeface="Candara" panose="020E0502030303020204" pitchFamily="34" charset="0"/>
              </a:rPr>
              <a:t>subventions aux pêcheries au Sénégal et à </a:t>
            </a:r>
            <a:r>
              <a:rPr lang="fr-FR" sz="2800" dirty="0" smtClean="0">
                <a:latin typeface="Candara" panose="020E0502030303020204" pitchFamily="34" charset="0"/>
              </a:rPr>
              <a:t>l’OMC</a:t>
            </a:r>
            <a:r>
              <a:rPr lang="fr-FR" sz="2800" dirty="0" smtClean="0">
                <a:latin typeface="Candara" panose="020E0502030303020204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dirty="0" smtClean="0">
                <a:latin typeface="Candara" panose="020E0502030303020204" pitchFamily="34" charset="0"/>
              </a:rPr>
              <a:t>Appui à la formulation de positions de négociations.</a:t>
            </a:r>
            <a:endParaRPr lang="fr-FR" sz="2800" dirty="0" smtClean="0">
              <a:latin typeface="Candara" panose="020E0502030303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28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FR" sz="2800" dirty="0" smtClean="0">
              <a:latin typeface="Candara" panose="020E0502030303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fr-FR" sz="2800" dirty="0">
              <a:latin typeface="Candara" panose="020E0502030303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628801"/>
            <a:ext cx="3744415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07503" y="4005064"/>
            <a:ext cx="3744415" cy="2592287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55185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91263" cy="1083329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fr-FR" b="1" dirty="0">
                <a:latin typeface="Constantia" panose="02030602050306030303" pitchFamily="18" charset="0"/>
                <a:ea typeface="Calibri"/>
                <a:cs typeface="Times New Roman"/>
              </a:rPr>
              <a:t>B. Composante3: </a:t>
            </a:r>
            <a:r>
              <a:rPr lang="fr-FR" b="1" dirty="0" smtClean="0">
                <a:latin typeface="Constantia" panose="02030602050306030303" pitchFamily="18" charset="0"/>
                <a:ea typeface="Calibri"/>
                <a:cs typeface="Times New Roman"/>
              </a:rPr>
              <a:t/>
            </a:r>
            <a:br>
              <a:rPr lang="fr-FR" b="1" dirty="0" smtClean="0">
                <a:latin typeface="Constantia" panose="02030602050306030303" pitchFamily="18" charset="0"/>
                <a:ea typeface="Calibri"/>
                <a:cs typeface="Times New Roman"/>
              </a:rPr>
            </a:br>
            <a:r>
              <a:rPr lang="fr-FR" b="1" dirty="0" smtClean="0">
                <a:latin typeface="Constantia" panose="02030602050306030303" pitchFamily="18" charset="0"/>
                <a:ea typeface="Calibri"/>
                <a:cs typeface="Times New Roman"/>
              </a:rPr>
              <a:t>Mesures </a:t>
            </a:r>
            <a:r>
              <a:rPr lang="fr-FR" b="1" dirty="0">
                <a:latin typeface="Constantia" panose="02030602050306030303" pitchFamily="18" charset="0"/>
                <a:ea typeface="Calibri"/>
                <a:cs typeface="Times New Roman"/>
              </a:rPr>
              <a:t>de défense </a:t>
            </a:r>
            <a:r>
              <a:rPr lang="fr-FR" b="1" dirty="0" smtClean="0">
                <a:latin typeface="Constantia" panose="02030602050306030303" pitchFamily="18" charset="0"/>
                <a:ea typeface="Calibri"/>
                <a:cs typeface="Times New Roman"/>
              </a:rPr>
              <a:t>commerciale</a:t>
            </a:r>
            <a:endParaRPr lang="fr-FR" b="1" dirty="0">
              <a:latin typeface="Constantia" panose="02030602050306030303" pitchFamily="18" charset="0"/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19" y="1199961"/>
            <a:ext cx="877298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r-FR" sz="2800" b="1" dirty="0" smtClean="0">
                <a:latin typeface="Candara" panose="020E0502030303020204" pitchFamily="34" charset="0"/>
              </a:rPr>
              <a:t>Objectifs: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dirty="0" smtClean="0">
                <a:latin typeface="Candara" panose="020E0502030303020204" pitchFamily="34" charset="0"/>
              </a:rPr>
              <a:t>étude </a:t>
            </a:r>
            <a:r>
              <a:rPr lang="fr-FR" sz="2800" dirty="0" smtClean="0">
                <a:latin typeface="Candara" panose="020E0502030303020204" pitchFamily="34" charset="0"/>
              </a:rPr>
              <a:t>du </a:t>
            </a:r>
            <a:r>
              <a:rPr lang="fr-FR" sz="2800" dirty="0">
                <a:latin typeface="Candara" panose="020E0502030303020204" pitchFamily="34" charset="0"/>
              </a:rPr>
              <a:t>cadre législatif et institutionnel du Sénégal par rapport </a:t>
            </a:r>
            <a:r>
              <a:rPr lang="fr-FR" sz="2800" dirty="0" smtClean="0">
                <a:latin typeface="Candara" panose="020E0502030303020204" pitchFamily="34" charset="0"/>
              </a:rPr>
              <a:t>à </a:t>
            </a:r>
            <a:r>
              <a:rPr lang="fr-FR" sz="2800" dirty="0">
                <a:latin typeface="Candara" panose="020E0502030303020204" pitchFamily="34" charset="0"/>
              </a:rPr>
              <a:t>l’OMC, </a:t>
            </a:r>
            <a:r>
              <a:rPr lang="fr-FR" sz="2800" dirty="0">
                <a:latin typeface="Candara" panose="020E0502030303020204" pitchFamily="34" charset="0"/>
              </a:rPr>
              <a:t>à</a:t>
            </a:r>
            <a:r>
              <a:rPr lang="fr-FR" sz="2800" dirty="0" smtClean="0">
                <a:latin typeface="Candara" panose="020E0502030303020204" pitchFamily="34" charset="0"/>
              </a:rPr>
              <a:t> </a:t>
            </a:r>
            <a:r>
              <a:rPr lang="fr-FR" sz="2800" dirty="0">
                <a:latin typeface="Candara" panose="020E0502030303020204" pitchFamily="34" charset="0"/>
              </a:rPr>
              <a:t>l’UEMOA et </a:t>
            </a:r>
            <a:r>
              <a:rPr lang="fr-FR" sz="2800" dirty="0">
                <a:latin typeface="Candara" panose="020E0502030303020204" pitchFamily="34" charset="0"/>
              </a:rPr>
              <a:t>à</a:t>
            </a:r>
            <a:r>
              <a:rPr lang="fr-FR" sz="2800" dirty="0" smtClean="0">
                <a:latin typeface="Candara" panose="020E0502030303020204" pitchFamily="34" charset="0"/>
              </a:rPr>
              <a:t> </a:t>
            </a:r>
            <a:r>
              <a:rPr lang="fr-FR" sz="2800" dirty="0">
                <a:latin typeface="Candara" panose="020E0502030303020204" pitchFamily="34" charset="0"/>
              </a:rPr>
              <a:t>la </a:t>
            </a:r>
            <a:r>
              <a:rPr lang="fr-FR" sz="2800" dirty="0" smtClean="0">
                <a:latin typeface="Candara" panose="020E0502030303020204" pitchFamily="34" charset="0"/>
              </a:rPr>
              <a:t>CEDEAO;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dirty="0" smtClean="0">
                <a:latin typeface="Candara" panose="020E0502030303020204" pitchFamily="34" charset="0"/>
              </a:rPr>
              <a:t>proposition </a:t>
            </a:r>
            <a:r>
              <a:rPr lang="fr-FR" sz="2800" dirty="0">
                <a:latin typeface="Candara" panose="020E0502030303020204" pitchFamily="34" charset="0"/>
              </a:rPr>
              <a:t>des pistes de </a:t>
            </a:r>
            <a:r>
              <a:rPr lang="fr-FR" sz="2800" dirty="0" smtClean="0">
                <a:latin typeface="Candara" panose="020E0502030303020204" pitchFamily="34" charset="0"/>
              </a:rPr>
              <a:t>solutions, </a:t>
            </a:r>
            <a:r>
              <a:rPr lang="fr-FR" sz="2800" dirty="0">
                <a:latin typeface="Candara" panose="020E0502030303020204" pitchFamily="34" charset="0"/>
              </a:rPr>
              <a:t>matérialisées dans un plan </a:t>
            </a:r>
            <a:r>
              <a:rPr lang="fr-FR" sz="2800" dirty="0" smtClean="0">
                <a:latin typeface="Candara" panose="020E0502030303020204" pitchFamily="34" charset="0"/>
              </a:rPr>
              <a:t>d’actions. </a:t>
            </a:r>
          </a:p>
          <a:p>
            <a:pPr algn="ctr">
              <a:lnSpc>
                <a:spcPct val="150000"/>
              </a:lnSpc>
            </a:pPr>
            <a:r>
              <a:rPr lang="fr-FR" sz="2800" b="1" dirty="0" smtClean="0">
                <a:latin typeface="Candara" panose="020E0502030303020204" pitchFamily="34" charset="0"/>
              </a:rPr>
              <a:t>Perspectives</a:t>
            </a:r>
            <a:r>
              <a:rPr lang="fr-FR" sz="2800" b="1" dirty="0">
                <a:latin typeface="Candara" panose="020E0502030303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latin typeface="Candara" panose="020E0502030303020204" pitchFamily="34" charset="0"/>
              </a:rPr>
              <a:t>Visite de </a:t>
            </a:r>
            <a:r>
              <a:rPr lang="fr-FR" sz="2800" dirty="0" err="1">
                <a:latin typeface="Candara" panose="020E0502030303020204" pitchFamily="34" charset="0"/>
              </a:rPr>
              <a:t>benchmarking</a:t>
            </a:r>
            <a:r>
              <a:rPr lang="fr-FR" sz="2800" dirty="0">
                <a:latin typeface="Candara" panose="020E0502030303020204" pitchFamily="34" charset="0"/>
              </a:rPr>
              <a:t> au Maroc (semaine du 12 mars</a:t>
            </a:r>
            <a:r>
              <a:rPr lang="fr-FR" sz="2800" dirty="0" smtClean="0">
                <a:latin typeface="Candara" panose="020E0502030303020204" pitchFamily="34" charset="0"/>
              </a:rPr>
              <a:t>,);  </a:t>
            </a:r>
            <a:endParaRPr lang="fr-FR" sz="2800" dirty="0">
              <a:latin typeface="Candara" panose="020E0502030303020204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Candara" panose="020E0502030303020204" pitchFamily="34" charset="0"/>
              </a:rPr>
              <a:t>Restitution étude les </a:t>
            </a:r>
            <a:r>
              <a:rPr lang="fr-FR" sz="2800" dirty="0">
                <a:latin typeface="Candara" panose="020E0502030303020204" pitchFamily="34" charset="0"/>
              </a:rPr>
              <a:t>27 et 28 Mars 2018 </a:t>
            </a:r>
            <a:endParaRPr lang="fr-FR" sz="2800" dirty="0" smtClean="0">
              <a:latin typeface="Candara" panose="020E0502030303020204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Candara" panose="020E0502030303020204" pitchFamily="34" charset="0"/>
              </a:rPr>
              <a:t>Renforcement </a:t>
            </a:r>
            <a:r>
              <a:rPr lang="fr-FR" sz="2800" dirty="0">
                <a:latin typeface="Candara" panose="020E0502030303020204" pitchFamily="34" charset="0"/>
              </a:rPr>
              <a:t>de capacités d’experts </a:t>
            </a:r>
            <a:r>
              <a:rPr lang="fr-FR" sz="2800" dirty="0" smtClean="0">
                <a:latin typeface="Candara" panose="020E0502030303020204" pitchFamily="34" charset="0"/>
              </a:rPr>
              <a:t>sénégalais.</a:t>
            </a:r>
            <a:endParaRPr lang="fr-FR" sz="28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53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b="1" dirty="0">
                <a:latin typeface="Constantia" panose="02030602050306030303" pitchFamily="18" charset="0"/>
                <a:ea typeface="Calibri"/>
                <a:cs typeface="Times New Roman"/>
              </a:rPr>
              <a:t>C. Composante4: </a:t>
            </a:r>
            <a:br>
              <a:rPr lang="fr-FR" b="1" dirty="0">
                <a:latin typeface="Constantia" panose="02030602050306030303" pitchFamily="18" charset="0"/>
                <a:ea typeface="Calibri"/>
                <a:cs typeface="Times New Roman"/>
              </a:rPr>
            </a:br>
            <a:r>
              <a:rPr lang="fr-FR" b="1" dirty="0">
                <a:latin typeface="Constantia" panose="02030602050306030303" pitchFamily="18" charset="0"/>
                <a:ea typeface="Calibri"/>
                <a:cs typeface="Times New Roman"/>
              </a:rPr>
              <a:t>Dérogation sur les services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628651" y="1916832"/>
            <a:ext cx="8166864" cy="4548928"/>
            <a:chOff x="628651" y="1916832"/>
            <a:chExt cx="6481575" cy="3574129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628651" y="1916832"/>
              <a:ext cx="2443829" cy="3168326"/>
            </a:xfrm>
            <a:prstGeom prst="round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46000" r="-46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orme libre 9"/>
            <p:cNvSpPr/>
            <p:nvPr/>
          </p:nvSpPr>
          <p:spPr>
            <a:xfrm>
              <a:off x="3186776" y="1916832"/>
              <a:ext cx="3923450" cy="3574129"/>
            </a:xfrm>
            <a:custGeom>
              <a:avLst/>
              <a:gdLst>
                <a:gd name="connsiteX0" fmla="*/ 0 w 3580558"/>
                <a:gd name="connsiteY0" fmla="*/ 0 h 2103120"/>
                <a:gd name="connsiteX1" fmla="*/ 3580558 w 3580558"/>
                <a:gd name="connsiteY1" fmla="*/ 0 h 2103120"/>
                <a:gd name="connsiteX2" fmla="*/ 3580558 w 3580558"/>
                <a:gd name="connsiteY2" fmla="*/ 2103120 h 2103120"/>
                <a:gd name="connsiteX3" fmla="*/ 0 w 3580558"/>
                <a:gd name="connsiteY3" fmla="*/ 2103120 h 2103120"/>
                <a:gd name="connsiteX4" fmla="*/ 0 w 3580558"/>
                <a:gd name="connsiteY4" fmla="*/ 0 h 210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0558" h="2103120">
                  <a:moveTo>
                    <a:pt x="0" y="0"/>
                  </a:moveTo>
                  <a:lnTo>
                    <a:pt x="3580558" y="0"/>
                  </a:lnTo>
                  <a:lnTo>
                    <a:pt x="3580558" y="2103120"/>
                  </a:lnTo>
                  <a:lnTo>
                    <a:pt x="0" y="210312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b" anchorCtr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kern="1200" dirty="0" smtClean="0">
                  <a:solidFill>
                    <a:schemeClr val="tx1"/>
                  </a:solidFill>
                  <a:latin typeface="Candara" panose="020E0502030303020204" pitchFamily="34" charset="0"/>
                </a:rPr>
                <a:t>Cette composante met l’accent sur </a:t>
              </a:r>
              <a:r>
                <a:rPr lang="fr-FR" sz="2800" i="1" kern="1200" dirty="0" smtClean="0">
                  <a:solidFill>
                    <a:schemeClr val="tx1"/>
                  </a:solidFill>
                  <a:latin typeface="Candara" panose="020E0502030303020204" pitchFamily="34" charset="0"/>
                </a:rPr>
                <a:t>les contraintes internes et externes de développement</a:t>
              </a:r>
              <a:r>
                <a:rPr lang="fr-FR" sz="2800" kern="1200" dirty="0" smtClean="0">
                  <a:solidFill>
                    <a:schemeClr val="tx1"/>
                  </a:solidFill>
                  <a:latin typeface="Candara" panose="020E0502030303020204" pitchFamily="34" charset="0"/>
                </a:rPr>
                <a:t>  de certains  secteurs de  </a:t>
              </a:r>
              <a:r>
                <a:rPr lang="fr-FR" sz="2800" kern="1200" dirty="0" smtClean="0">
                  <a:solidFill>
                    <a:schemeClr val="tx1"/>
                  </a:solidFill>
                  <a:latin typeface="Candara" panose="020E0502030303020204" pitchFamily="34" charset="0"/>
                </a:rPr>
                <a:t>services.</a:t>
              </a:r>
              <a:endParaRPr lang="fr-FR" sz="2800" b="1" i="1" kern="1200" dirty="0" smtClean="0">
                <a:solidFill>
                  <a:schemeClr val="tx1"/>
                </a:solidFill>
                <a:latin typeface="Candara" panose="020E0502030303020204" pitchFamily="34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kern="1200" dirty="0" smtClean="0">
                  <a:solidFill>
                    <a:schemeClr val="tx1"/>
                  </a:solidFill>
                  <a:latin typeface="Candara" panose="020E0502030303020204" pitchFamily="34" charset="0"/>
                </a:rPr>
                <a:t>Elle aboutira à un plan stratégique de développement de leurs exportations</a:t>
              </a:r>
              <a:endParaRPr lang="fr-FR" sz="2800" b="1" i="1" kern="1200" dirty="0" smtClean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526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77123" y="188640"/>
            <a:ext cx="7989752" cy="79731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fr-FR" sz="3600" b="1" dirty="0" smtClean="0">
                <a:latin typeface="Constantia" pitchFamily="18" charset="0"/>
                <a:cs typeface="Times New Roman" pitchFamily="18" charset="0"/>
              </a:rPr>
              <a:t> III. Limites globales du projet </a:t>
            </a:r>
            <a:endParaRPr lang="fr-FR" sz="3600" b="1" dirty="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1519" y="1628800"/>
            <a:ext cx="8640959" cy="4824536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2800" dirty="0" smtClean="0">
                <a:latin typeface="Candara" panose="020E0502030303020204" pitchFamily="34" charset="0"/>
                <a:ea typeface="MS Mincho"/>
                <a:cs typeface="Times New Roman"/>
              </a:rPr>
              <a:t>Information insuffisante du bénéficiaire quant à l’enveloppe affectée aux activités, en particulier celles de formation;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2800" dirty="0" smtClean="0">
                <a:latin typeface="Candara" panose="020E0502030303020204" pitchFamily="34" charset="0"/>
                <a:ea typeface="MS Mincho"/>
                <a:cs typeface="Times New Roman"/>
              </a:rPr>
              <a:t>Non adaptation du budget alloué aux ateliers aux modifications apportées lors de l’atelier de démarrage du 30 octobre; (d’une demi journée, les ateliers sont passés à 1 voire 2 jours),</a:t>
            </a:r>
          </a:p>
        </p:txBody>
      </p:sp>
    </p:spTree>
    <p:extLst>
      <p:ext uri="{BB962C8B-B14F-4D97-AF65-F5344CB8AC3E}">
        <p14:creationId xmlns:p14="http://schemas.microsoft.com/office/powerpoint/2010/main" val="124438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57482" y="181043"/>
            <a:ext cx="7886700" cy="94370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3600" b="1" dirty="0" smtClean="0">
                <a:latin typeface="Constantia" pitchFamily="18" charset="0"/>
                <a:cs typeface="Times New Roman" pitchFamily="18" charset="0"/>
              </a:rPr>
              <a:t>IV. Perspectives </a:t>
            </a:r>
            <a:r>
              <a:rPr lang="fr-FR" sz="3600" b="1" dirty="0">
                <a:latin typeface="Constantia" pitchFamily="18" charset="0"/>
                <a:cs typeface="Times New Roman" pitchFamily="18" charset="0"/>
              </a:rPr>
              <a:t>pour l’avenir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512" y="3723246"/>
            <a:ext cx="4413347" cy="281100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dirty="0" smtClean="0">
                <a:latin typeface="Candara" panose="020E0502030303020204" pitchFamily="34" charset="0"/>
              </a:rPr>
              <a:t>Communiquer clairement au bénéficiaire les possibilités financières </a:t>
            </a:r>
            <a:r>
              <a:rPr lang="fr-FR" sz="2800" dirty="0" smtClean="0">
                <a:latin typeface="Candara" panose="020E0502030303020204" pitchFamily="34" charset="0"/>
              </a:rPr>
              <a:t> </a:t>
            </a:r>
            <a:r>
              <a:rPr lang="fr-FR" sz="2800" dirty="0" smtClean="0">
                <a:latin typeface="Candara" panose="020E0502030303020204" pitchFamily="34" charset="0"/>
              </a:rPr>
              <a:t>des activités,</a:t>
            </a:r>
            <a:endParaRPr lang="fr-FR" sz="2800" dirty="0">
              <a:latin typeface="Candara" panose="020E0502030303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816" y="4149080"/>
            <a:ext cx="4260888" cy="238517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24"/>
          <a:stretch/>
        </p:blipFill>
        <p:spPr>
          <a:xfrm>
            <a:off x="404902" y="1259771"/>
            <a:ext cx="4187957" cy="21602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92859" y="1427979"/>
            <a:ext cx="43728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dirty="0">
                <a:latin typeface="Candara" panose="020E0502030303020204" pitchFamily="34" charset="0"/>
              </a:rPr>
              <a:t>Augmenter l’enveloppe dédiée aux activités de formation pour permettre leur prise en </a:t>
            </a:r>
            <a:r>
              <a:rPr lang="fr-FR" sz="2800" dirty="0" smtClean="0">
                <a:latin typeface="Candara" panose="020E0502030303020204" pitchFamily="34" charset="0"/>
              </a:rPr>
              <a:t>charge.</a:t>
            </a:r>
            <a:endParaRPr lang="fr-FR" sz="28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98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869318"/>
          </a:xfrm>
        </p:spPr>
        <p:txBody>
          <a:bodyPr/>
          <a:lstStyle/>
          <a:p>
            <a:pPr algn="ctr"/>
            <a:r>
              <a:rPr lang="fr-FR" sz="3600" b="1" dirty="0">
                <a:latin typeface="Constantia" pitchFamily="18" charset="0"/>
                <a:cs typeface="Times New Roman" pitchFamily="18" charset="0"/>
              </a:rPr>
              <a:t>Conclusion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1520" y="1556793"/>
            <a:ext cx="8319424" cy="511256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fr-FR" sz="2800" dirty="0" smtClean="0">
                <a:latin typeface="Candara" panose="020E0502030303020204" pitchFamily="34" charset="0"/>
              </a:rPr>
              <a:t>Le projet renforce réellement les capacités du Sénégal en particulier dans la mise en </a:t>
            </a:r>
            <a:r>
              <a:rPr lang="fr-FR" sz="2800" dirty="0" smtClean="0">
                <a:latin typeface="Candara" panose="020E0502030303020204" pitchFamily="34" charset="0"/>
              </a:rPr>
              <a:t>œuvre de l’AFE, l’utilisation </a:t>
            </a:r>
            <a:r>
              <a:rPr lang="fr-FR" sz="2800" dirty="0" smtClean="0">
                <a:latin typeface="Candara" panose="020E0502030303020204" pitchFamily="34" charset="0"/>
              </a:rPr>
              <a:t>des mesures de défense </a:t>
            </a:r>
            <a:r>
              <a:rPr lang="fr-FR" sz="2800" dirty="0" smtClean="0">
                <a:latin typeface="Candara" panose="020E0502030303020204" pitchFamily="34" charset="0"/>
              </a:rPr>
              <a:t>commerciale, la  </a:t>
            </a:r>
            <a:r>
              <a:rPr lang="fr-FR" sz="2800" dirty="0" smtClean="0">
                <a:latin typeface="Candara" panose="020E0502030303020204" pitchFamily="34" charset="0"/>
              </a:rPr>
              <a:t>définition de position de négociations claires sur les pêcheries et la mise en œuvre de la dérogation de l’OMC sur les </a:t>
            </a:r>
            <a:r>
              <a:rPr lang="fr-FR" sz="2800" dirty="0" smtClean="0">
                <a:latin typeface="Candara" panose="020E0502030303020204" pitchFamily="34" charset="0"/>
              </a:rPr>
              <a:t>services et fournisseurs de services des PMA.</a:t>
            </a:r>
            <a:endParaRPr lang="fr-FR" sz="2800" dirty="0" smtClean="0">
              <a:latin typeface="Candara" panose="020E0502030303020204" pitchFamily="34" charset="0"/>
            </a:endParaRPr>
          </a:p>
          <a:p>
            <a:pPr marL="0" indent="0" algn="just">
              <a:buNone/>
            </a:pPr>
            <a:r>
              <a:rPr lang="fr-F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319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43" t="7613" r="39522" b="70981"/>
          <a:stretch/>
        </p:blipFill>
        <p:spPr>
          <a:xfrm>
            <a:off x="0" y="5810653"/>
            <a:ext cx="3709117" cy="1014428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11560" y="26627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/>
              <a:t>MERCI DE VOTRE AIMABLE ATTENTION</a:t>
            </a:r>
            <a:endParaRPr lang="fr-FR" sz="40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899592" y="4077072"/>
            <a:ext cx="7886700" cy="1613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MM</a:t>
            </a:r>
            <a:endParaRPr lang="fr-FR" sz="6000" b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24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5400" dirty="0" smtClean="0">
                <a:latin typeface="Constantia" panose="02030602050306030303" pitchFamily="18" charset="0"/>
              </a:rPr>
              <a:t>SOMMAIRE</a:t>
            </a:r>
            <a:endParaRPr lang="fr-FR" sz="5400" dirty="0">
              <a:latin typeface="Constantia" panose="02030602050306030303" pitchFamily="18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2060848"/>
            <a:ext cx="7848872" cy="446449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Introduction</a:t>
            </a:r>
          </a:p>
          <a:p>
            <a:pPr marL="538163" indent="0" algn="just">
              <a:lnSpc>
                <a:spcPct val="150000"/>
              </a:lnSpc>
              <a:buNone/>
            </a:pPr>
            <a:r>
              <a:rPr lang="fr-F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I. Composante 1 : Facilitation des échanges</a:t>
            </a:r>
            <a:endParaRPr lang="fr-FR" sz="2800" b="1" dirty="0">
              <a:solidFill>
                <a:schemeClr val="tx1">
                  <a:lumMod val="95000"/>
                  <a:lumOff val="5000"/>
                </a:schemeClr>
              </a:solidFill>
              <a:latin typeface="Constantia" panose="02030602050306030303" pitchFamily="18" charset="0"/>
            </a:endParaRPr>
          </a:p>
          <a:p>
            <a:pPr marL="538163" indent="0" algn="just">
              <a:lnSpc>
                <a:spcPct val="150000"/>
              </a:lnSpc>
              <a:buNone/>
            </a:pPr>
            <a:r>
              <a:rPr lang="fr-F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II. Autres composantes  du projet</a:t>
            </a:r>
          </a:p>
          <a:p>
            <a:pPr marL="538163" indent="0" algn="just">
              <a:lnSpc>
                <a:spcPct val="150000"/>
              </a:lnSpc>
              <a:buNone/>
            </a:pPr>
            <a:r>
              <a:rPr lang="fr-F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III. Limites globales du projet</a:t>
            </a:r>
          </a:p>
          <a:p>
            <a:pPr marL="538163" indent="0" algn="just">
              <a:lnSpc>
                <a:spcPct val="150000"/>
              </a:lnSpc>
              <a:buNone/>
            </a:pPr>
            <a:r>
              <a:rPr lang="fr-F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IV. Perspectives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Conclusion </a:t>
            </a:r>
            <a:endParaRPr lang="fr-FR" sz="2800" b="1" dirty="0">
              <a:solidFill>
                <a:schemeClr val="tx1">
                  <a:lumMod val="95000"/>
                  <a:lumOff val="5000"/>
                </a:schemeClr>
              </a:solidFill>
              <a:latin typeface="Constantia" panose="02030602050306030303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42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sz="5400" dirty="0">
                <a:latin typeface="Constantia" panose="02030602050306030303" pitchFamily="18" charset="0"/>
              </a:rPr>
              <a:t>Introduction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7504" y="1690689"/>
            <a:ext cx="8650199" cy="483465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2800" dirty="0" smtClean="0">
                <a:latin typeface="Candara" panose="020E0502030303020204" pitchFamily="34" charset="0"/>
              </a:rPr>
              <a:t>La mise en œuvre </a:t>
            </a:r>
            <a:r>
              <a:rPr lang="fr-FR" sz="2800" dirty="0" smtClean="0">
                <a:latin typeface="Candara" panose="020E0502030303020204" pitchFamily="34" charset="0"/>
              </a:rPr>
              <a:t>est </a:t>
            </a:r>
            <a:r>
              <a:rPr lang="fr-FR" sz="2800" dirty="0" smtClean="0">
                <a:latin typeface="Candara" panose="020E0502030303020204" pitchFamily="34" charset="0"/>
              </a:rPr>
              <a:t>la faiblesse </a:t>
            </a:r>
            <a:r>
              <a:rPr lang="fr-FR" sz="2800" dirty="0">
                <a:latin typeface="Candara" panose="020E0502030303020204" pitchFamily="34" charset="0"/>
              </a:rPr>
              <a:t>majeure de la politique commerciale au </a:t>
            </a:r>
            <a:r>
              <a:rPr lang="fr-FR" sz="2800" dirty="0" smtClean="0">
                <a:latin typeface="Candara" panose="020E0502030303020204" pitchFamily="34" charset="0"/>
              </a:rPr>
              <a:t>Sénégal</a:t>
            </a:r>
            <a:r>
              <a:rPr lang="fr-FR" sz="2800" dirty="0" smtClean="0">
                <a:latin typeface="Candara" panose="020E050203030302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800" dirty="0" smtClean="0">
                <a:latin typeface="Candara" panose="020E0502030303020204" pitchFamily="34" charset="0"/>
              </a:rPr>
              <a:t>Une </a:t>
            </a:r>
            <a:r>
              <a:rPr lang="fr-FR" sz="2800" dirty="0" smtClean="0">
                <a:latin typeface="Candara" panose="020E0502030303020204" pitchFamily="34" charset="0"/>
              </a:rPr>
              <a:t>des solutions: le projet «</a:t>
            </a:r>
            <a:r>
              <a:rPr lang="fr-FR" sz="2800" dirty="0">
                <a:latin typeface="Candara" panose="020E0502030303020204" pitchFamily="34" charset="0"/>
              </a:rPr>
              <a:t>R</a:t>
            </a:r>
            <a:r>
              <a:rPr lang="fr-FR" sz="2800" dirty="0" smtClean="0">
                <a:latin typeface="Candara" panose="020E0502030303020204" pitchFamily="34" charset="0"/>
              </a:rPr>
              <a:t>enforcement des capacités commerciales du Sénégal: Facilitation des échanges, Accès aux marchés et mesures de défense commerciale </a:t>
            </a:r>
            <a:r>
              <a:rPr lang="fr-FR" sz="2800" dirty="0" smtClean="0">
                <a:latin typeface="Candara" panose="020E0502030303020204" pitchFamily="34" charset="0"/>
              </a:rPr>
              <a:t>» qui a </a:t>
            </a:r>
            <a:r>
              <a:rPr lang="fr-FR" sz="2800" dirty="0" smtClean="0">
                <a:latin typeface="Candara" panose="020E0502030303020204" pitchFamily="34" charset="0"/>
              </a:rPr>
              <a:t>démarré le 30 octobre 2017 et sera clôturé en Avril 2018.</a:t>
            </a:r>
            <a:endParaRPr lang="fr-FR" sz="28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65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492895"/>
            <a:ext cx="7886700" cy="1440161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/>
              <a:t>I COMPOSANTE FACILITATION DES ECHANGES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95062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86700" cy="132556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FR" sz="3600" dirty="0">
                <a:latin typeface="Constantia" panose="02030602050306030303" pitchFamily="18" charset="0"/>
              </a:rPr>
              <a:t>I Mise en œuvre de la Composante 1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707904" y="1476329"/>
            <a:ext cx="4820893" cy="512102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fr-FR" sz="2800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Objectifs:</a:t>
            </a:r>
            <a:endParaRPr lang="fr-FR" sz="2800" dirty="0" smtClean="0"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2800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Réaliser une </a:t>
            </a:r>
            <a:r>
              <a:rPr lang="fr-FR" sz="2800" dirty="0">
                <a:latin typeface="Candara" panose="020E0502030303020204" pitchFamily="34" charset="0"/>
                <a:ea typeface="Times New Roman" panose="02020603050405020304" pitchFamily="18" charset="0"/>
              </a:rPr>
              <a:t>étude sur la mise en œuvre de l’AFE relativement aux contrôles SPS et à l’évaluation de la </a:t>
            </a:r>
            <a:r>
              <a:rPr lang="fr-FR" sz="2800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conformité,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2800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Former les membres du sous-comité </a:t>
            </a:r>
            <a:r>
              <a:rPr lang="fr-FR" sz="2800" dirty="0">
                <a:latin typeface="Candara" panose="020E0502030303020204" pitchFamily="34" charset="0"/>
                <a:ea typeface="Times New Roman" panose="02020603050405020304" pitchFamily="18" charset="0"/>
              </a:rPr>
              <a:t>de la facilitation des échanges sur ces aspects. </a:t>
            </a:r>
            <a:endParaRPr lang="fr-FR" sz="3200" dirty="0"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58" b="14894"/>
          <a:stretch/>
        </p:blipFill>
        <p:spPr>
          <a:xfrm>
            <a:off x="59788" y="3826630"/>
            <a:ext cx="3648116" cy="27707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788" y="1690689"/>
            <a:ext cx="3648115" cy="2101808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000" r="-7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98678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5536" y="232013"/>
            <a:ext cx="8229600" cy="86409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fr-FR" sz="3100" b="1" dirty="0" smtClean="0">
                <a:latin typeface="Constantia" panose="02030602050306030303" pitchFamily="18" charset="0"/>
                <a:ea typeface="Calibri"/>
                <a:cs typeface="Times New Roman"/>
              </a:rPr>
              <a:t>RESULTATS MAJEURS 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851920" y="1096110"/>
            <a:ext cx="5040559" cy="543565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2800" dirty="0" smtClean="0">
                <a:latin typeface="Candara" panose="020E0502030303020204" pitchFamily="34" charset="0"/>
                <a:ea typeface="MS Mincho"/>
                <a:cs typeface="Times New Roman"/>
              </a:rPr>
              <a:t>Meilleure </a:t>
            </a:r>
            <a:r>
              <a:rPr lang="fr-FR" sz="2800" dirty="0" smtClean="0">
                <a:latin typeface="Candara" panose="020E0502030303020204" pitchFamily="34" charset="0"/>
                <a:ea typeface="MS Mincho"/>
                <a:cs typeface="Times New Roman"/>
              </a:rPr>
              <a:t>connaissance </a:t>
            </a:r>
            <a:r>
              <a:rPr lang="fr-FR" sz="2800" dirty="0">
                <a:latin typeface="Candara" panose="020E0502030303020204" pitchFamily="34" charset="0"/>
                <a:ea typeface="MS Mincho"/>
                <a:cs typeface="Times New Roman"/>
              </a:rPr>
              <a:t>de l’articulation entre </a:t>
            </a:r>
            <a:r>
              <a:rPr lang="fr-FR" sz="2800" dirty="0" smtClean="0">
                <a:latin typeface="Candara" panose="020E0502030303020204" pitchFamily="34" charset="0"/>
                <a:ea typeface="MS Mincho"/>
                <a:cs typeface="Times New Roman"/>
              </a:rPr>
              <a:t>l’AFE et </a:t>
            </a:r>
            <a:r>
              <a:rPr lang="fr-FR" sz="2800" dirty="0">
                <a:latin typeface="Candara" panose="020E0502030303020204" pitchFamily="34" charset="0"/>
                <a:ea typeface="MS Mincho"/>
                <a:cs typeface="Times New Roman"/>
              </a:rPr>
              <a:t>les Accords SPS et OTC </a:t>
            </a:r>
            <a:r>
              <a:rPr lang="fr-FR" sz="2800" dirty="0" smtClean="0">
                <a:latin typeface="Candara" panose="020E0502030303020204" pitchFamily="34" charset="0"/>
                <a:ea typeface="MS Mincho"/>
                <a:cs typeface="Times New Roman"/>
              </a:rPr>
              <a:t>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2800" dirty="0" smtClean="0">
                <a:latin typeface="Candara" panose="020E0502030303020204" pitchFamily="34" charset="0"/>
                <a:ea typeface="MS Mincho"/>
                <a:cs typeface="Times New Roman"/>
              </a:rPr>
              <a:t>Bonne  </a:t>
            </a:r>
            <a:r>
              <a:rPr lang="fr-FR" sz="2800" dirty="0">
                <a:latin typeface="Candara" panose="020E0502030303020204" pitchFamily="34" charset="0"/>
                <a:ea typeface="MS Mincho"/>
                <a:cs typeface="Times New Roman"/>
              </a:rPr>
              <a:t>maitrise de la méthode de gestion des processus </a:t>
            </a:r>
            <a:r>
              <a:rPr lang="fr-FR" sz="2800" dirty="0" smtClean="0">
                <a:latin typeface="Candara" panose="020E0502030303020204" pitchFamily="34" charset="0"/>
                <a:ea typeface="MS Mincho"/>
                <a:cs typeface="Times New Roman"/>
              </a:rPr>
              <a:t>réels,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2800" dirty="0">
                <a:latin typeface="Candara" panose="020E0502030303020204" pitchFamily="34" charset="0"/>
                <a:cs typeface="Times New Roman" panose="02020603050405020304" pitchFamily="18" charset="0"/>
              </a:rPr>
              <a:t>Schématisation des procédures </a:t>
            </a:r>
            <a:r>
              <a:rPr lang="fr-FR" sz="28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latin typeface="Candara" panose="020E0502030303020204" pitchFamily="34" charset="0"/>
                <a:cs typeface="Times New Roman" panose="02020603050405020304" pitchFamily="18" charset="0"/>
              </a:rPr>
              <a:t>à l’importation,</a:t>
            </a:r>
            <a:endParaRPr lang="fr-FR" sz="2800" dirty="0" smtClean="0">
              <a:latin typeface="Candara" panose="020E0502030303020204" pitchFamily="34" charset="0"/>
              <a:ea typeface="MS Mincho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fr-FR" sz="2800" dirty="0" smtClean="0">
              <a:latin typeface="Candara" panose="020E0502030303020204" pitchFamily="34" charset="0"/>
              <a:ea typeface="MS Mincho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fr-FR" sz="2800" dirty="0">
              <a:latin typeface="Candara" panose="020E0502030303020204" pitchFamily="34" charset="0"/>
              <a:cs typeface="Times New Roman" pitchFamily="18" charset="0"/>
            </a:endParaRPr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1"/>
            <a:ext cx="3600400" cy="2592287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61048"/>
            <a:ext cx="3600400" cy="267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2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79731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100" b="1" dirty="0">
                <a:latin typeface="Constantia" panose="02030602050306030303" pitchFamily="18" charset="0"/>
                <a:ea typeface="Calibri"/>
                <a:cs typeface="Times New Roman"/>
              </a:rPr>
              <a:t>B. EXEMPLES DE BONNES PRATIQUES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82289" y="1892440"/>
            <a:ext cx="4866176" cy="5196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dirty="0">
                <a:latin typeface="Candara" panose="020E0502030303020204" pitchFamily="34" charset="0"/>
                <a:cs typeface="Times New Roman" panose="02020603050405020304" pitchFamily="18" charset="0"/>
              </a:rPr>
              <a:t>B</a:t>
            </a:r>
            <a:r>
              <a:rPr lang="fr-FR" sz="28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onne </a:t>
            </a:r>
            <a:r>
              <a:rPr lang="fr-FR" sz="2800" dirty="0">
                <a:latin typeface="Candara" panose="020E0502030303020204" pitchFamily="34" charset="0"/>
                <a:cs typeface="Times New Roman" panose="02020603050405020304" pitchFamily="18" charset="0"/>
              </a:rPr>
              <a:t>collaboration entre l’Administration du </a:t>
            </a:r>
            <a:r>
              <a:rPr lang="fr-FR" sz="28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Commerce et </a:t>
            </a:r>
            <a:r>
              <a:rPr lang="fr-FR" sz="2800" dirty="0">
                <a:latin typeface="Candara" panose="020E0502030303020204" pitchFamily="34" charset="0"/>
                <a:cs typeface="Times New Roman" panose="02020603050405020304" pitchFamily="18" charset="0"/>
              </a:rPr>
              <a:t>les structures de </a:t>
            </a:r>
            <a:r>
              <a:rPr lang="fr-FR" sz="28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contrôle;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Méthode </a:t>
            </a:r>
            <a:r>
              <a:rPr lang="fr-FR" sz="28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participative dans </a:t>
            </a:r>
            <a:r>
              <a:rPr lang="fr-FR" sz="2800" dirty="0">
                <a:latin typeface="Candara" panose="020E0502030303020204" pitchFamily="34" charset="0"/>
                <a:cs typeface="Times New Roman" panose="02020603050405020304" pitchFamily="18" charset="0"/>
              </a:rPr>
              <a:t>l’élaboration des outils d’entretien et d’analyse des procédures;</a:t>
            </a:r>
          </a:p>
          <a:p>
            <a:pPr algn="just">
              <a:lnSpc>
                <a:spcPct val="150000"/>
              </a:lnSpc>
            </a:pPr>
            <a:endParaRPr lang="fr-FR" sz="2800" dirty="0"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5576" y="1484785"/>
            <a:ext cx="2952328" cy="2808312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t="-17683" r="-17000" b="-33815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93097"/>
            <a:ext cx="295232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3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7650"/>
          </a:xfrm>
        </p:spPr>
        <p:txBody>
          <a:bodyPr>
            <a:normAutofit/>
          </a:bodyPr>
          <a:lstStyle/>
          <a:p>
            <a:pPr algn="just"/>
            <a:r>
              <a:rPr lang="fr-FR" sz="3600" b="1" dirty="0">
                <a:latin typeface="Constantia" panose="02030602050306030303" pitchFamily="18" charset="0"/>
                <a:ea typeface="Calibri"/>
                <a:cs typeface="Times New Roman"/>
              </a:rPr>
              <a:t>C. </a:t>
            </a:r>
            <a:r>
              <a:rPr lang="fr-FR" sz="2400" b="1" dirty="0">
                <a:latin typeface="Constantia" panose="02030602050306030303" pitchFamily="18" charset="0"/>
                <a:ea typeface="Calibri"/>
                <a:cs typeface="Times New Roman"/>
              </a:rPr>
              <a:t>Limites de l’assistance technique dans le domaine de la facilitation des </a:t>
            </a:r>
            <a:r>
              <a:rPr lang="fr-FR" sz="2400" b="1" dirty="0" smtClean="0">
                <a:latin typeface="Constantia" panose="02030602050306030303" pitchFamily="18" charset="0"/>
                <a:ea typeface="Calibri"/>
                <a:cs typeface="Times New Roman"/>
              </a:rPr>
              <a:t>échanges et Perspectives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47260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fr-FR" sz="2800" b="1" dirty="0" smtClean="0">
                <a:latin typeface="Candara" panose="020E0502030303020204" pitchFamily="34" charset="0"/>
                <a:ea typeface="MS Mincho"/>
                <a:cs typeface="Times New Roman" panose="02020603050405020304" pitchFamily="18" charset="0"/>
              </a:rPr>
              <a:t>Limites </a:t>
            </a:r>
            <a:r>
              <a:rPr lang="fr-FR" sz="2800" dirty="0" smtClean="0">
                <a:latin typeface="Candara" panose="020E0502030303020204" pitchFamily="34" charset="0"/>
                <a:ea typeface="MS Mincho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dirty="0" smtClean="0">
                <a:latin typeface="Candara" panose="020E0502030303020204" pitchFamily="34" charset="0"/>
                <a:ea typeface="MS Mincho"/>
                <a:cs typeface="Times New Roman" panose="02020603050405020304" pitchFamily="18" charset="0"/>
              </a:rPr>
              <a:t>Insuffisance des moyens mobilisés pour les activités de </a:t>
            </a:r>
            <a:r>
              <a:rPr lang="fr-FR" sz="2800" dirty="0" smtClean="0">
                <a:latin typeface="Candara" panose="020E0502030303020204" pitchFamily="34" charset="0"/>
                <a:ea typeface="MS Mincho"/>
                <a:cs typeface="Times New Roman" panose="02020603050405020304" pitchFamily="18" charset="0"/>
              </a:rPr>
              <a:t>formation et l’analyse </a:t>
            </a:r>
            <a:r>
              <a:rPr lang="fr-FR" sz="2800" dirty="0" smtClean="0">
                <a:latin typeface="Candara" panose="020E0502030303020204" pitchFamily="34" charset="0"/>
                <a:ea typeface="MS Mincho"/>
                <a:cs typeface="Times New Roman" panose="02020603050405020304" pitchFamily="18" charset="0"/>
              </a:rPr>
              <a:t>processus des importations des œufs, lait, oignon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r-FR" sz="2800" b="1" dirty="0" smtClean="0">
                <a:latin typeface="Candara" panose="020E0502030303020204" pitchFamily="34" charset="0"/>
              </a:rPr>
              <a:t>Perspectives </a:t>
            </a:r>
            <a:endParaRPr lang="fr-FR" sz="2800" b="1" dirty="0">
              <a:latin typeface="Candara" panose="020E0502030303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dirty="0" smtClean="0">
                <a:latin typeface="Candara" panose="020E0502030303020204" pitchFamily="34" charset="0"/>
              </a:rPr>
              <a:t>Mobiliser </a:t>
            </a:r>
            <a:r>
              <a:rPr lang="fr-FR" sz="2800" dirty="0">
                <a:latin typeface="Candara" panose="020E0502030303020204" pitchFamily="34" charset="0"/>
              </a:rPr>
              <a:t>d’autres ressources pour poursuivre les travaux </a:t>
            </a:r>
            <a:r>
              <a:rPr lang="fr-FR" sz="2800" dirty="0" smtClean="0">
                <a:latin typeface="Candara" panose="020E0502030303020204" pitchFamily="34" charset="0"/>
              </a:rPr>
              <a:t>de </a:t>
            </a:r>
            <a:r>
              <a:rPr lang="fr-FR" sz="2800" dirty="0">
                <a:latin typeface="Candara" panose="020E0502030303020204" pitchFamily="34" charset="0"/>
              </a:rPr>
              <a:t>schématisation des processus </a:t>
            </a:r>
            <a:r>
              <a:rPr lang="fr-FR" sz="2800" dirty="0" smtClean="0">
                <a:latin typeface="Candara" panose="020E0502030303020204" pitchFamily="34" charset="0"/>
              </a:rPr>
              <a:t>réels;</a:t>
            </a:r>
            <a:endParaRPr lang="fr-FR" sz="2800" dirty="0">
              <a:latin typeface="Candara" panose="020E0502030303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dirty="0" smtClean="0">
                <a:latin typeface="Candara" panose="020E0502030303020204" pitchFamily="34" charset="0"/>
                <a:ea typeface="MS Mincho"/>
                <a:cs typeface="Times New Roman"/>
              </a:rPr>
              <a:t>Capitaliser </a:t>
            </a:r>
            <a:r>
              <a:rPr lang="fr-FR" sz="2800" dirty="0">
                <a:latin typeface="Candara" panose="020E0502030303020204" pitchFamily="34" charset="0"/>
                <a:ea typeface="MS Mincho"/>
                <a:cs typeface="Times New Roman"/>
              </a:rPr>
              <a:t>les résultats dans le  plan de mise en œuvre de </a:t>
            </a:r>
            <a:r>
              <a:rPr lang="fr-FR" sz="2800" dirty="0" smtClean="0">
                <a:latin typeface="Candara" panose="020E0502030303020204" pitchFamily="34" charset="0"/>
                <a:ea typeface="MS Mincho"/>
                <a:cs typeface="Times New Roman"/>
              </a:rPr>
              <a:t>l’AFE.</a:t>
            </a:r>
            <a:endParaRPr lang="fr-FR" sz="2800" dirty="0">
              <a:latin typeface="Candara" panose="020E0502030303020204" pitchFamily="34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fr-FR" sz="2800" dirty="0"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62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2708920"/>
            <a:ext cx="7886700" cy="1315343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/>
              <a:t>II AUTRES COMPOSANTES DU PROJET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44466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1333</TotalTime>
  <Words>552</Words>
  <Application>Microsoft Office PowerPoint</Application>
  <PresentationFormat>Affichage à l'écran (4:3)</PresentationFormat>
  <Paragraphs>64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5" baseType="lpstr">
      <vt:lpstr>MS Mincho</vt:lpstr>
      <vt:lpstr>Arial</vt:lpstr>
      <vt:lpstr>Calibri</vt:lpstr>
      <vt:lpstr>Calibri Light</vt:lpstr>
      <vt:lpstr>Candara</vt:lpstr>
      <vt:lpstr>Constantia</vt:lpstr>
      <vt:lpstr>Times New Roman</vt:lpstr>
      <vt:lpstr>Wingdings</vt:lpstr>
      <vt:lpstr>Thème Office</vt:lpstr>
      <vt:lpstr>Présentation PowerPoint</vt:lpstr>
      <vt:lpstr>SOMMAIRE</vt:lpstr>
      <vt:lpstr>Introduction </vt:lpstr>
      <vt:lpstr>Présentation PowerPoint</vt:lpstr>
      <vt:lpstr>I Mise en œuvre de la Composante 1</vt:lpstr>
      <vt:lpstr>RESULTATS MAJEURS </vt:lpstr>
      <vt:lpstr>B. EXEMPLES DE BONNES PRATIQUES </vt:lpstr>
      <vt:lpstr>C. Limites de l’assistance technique dans le domaine de la facilitation des échanges et Perspectives</vt:lpstr>
      <vt:lpstr>Présentation PowerPoint</vt:lpstr>
      <vt:lpstr>A. Composante 2:  Subventions aux pêcheries</vt:lpstr>
      <vt:lpstr>B. Composante3:  Mesures de défense commerciale</vt:lpstr>
      <vt:lpstr>C. Composante4:  Dérogation sur les services</vt:lpstr>
      <vt:lpstr> III. Limites globales du projet </vt:lpstr>
      <vt:lpstr>IV. Perspectives pour l’avenir</vt:lpstr>
      <vt:lpstr>Conclusion </vt:lpstr>
      <vt:lpstr>MERCI DE VOTRE AIMABLE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REPUBLIQUE DU SENEGAL                                                   Un Peuple – Un But – Une Foi …………… Ministère du Commerce du secteur informel, de la Consommation                                                de la Promotion des produits locaux et des PME ……………     DIRECTION DU COMMERCE EXTERIEUR</dc:title>
  <dc:creator>M. DIALLO</dc:creator>
  <cp:lastModifiedBy>hp1</cp:lastModifiedBy>
  <cp:revision>110</cp:revision>
  <dcterms:created xsi:type="dcterms:W3CDTF">2016-05-01T07:47:32Z</dcterms:created>
  <dcterms:modified xsi:type="dcterms:W3CDTF">2018-02-20T04:45:41Z</dcterms:modified>
</cp:coreProperties>
</file>